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0" r:id="rId3"/>
    <p:sldId id="257" r:id="rId4"/>
    <p:sldId id="258" r:id="rId5"/>
    <p:sldId id="259" r:id="rId6"/>
    <p:sldId id="273" r:id="rId7"/>
    <p:sldId id="274" r:id="rId8"/>
    <p:sldId id="260" r:id="rId9"/>
    <p:sldId id="261" r:id="rId10"/>
    <p:sldId id="262" r:id="rId11"/>
    <p:sldId id="263" r:id="rId12"/>
    <p:sldId id="268" r:id="rId13"/>
    <p:sldId id="269" r:id="rId14"/>
    <p:sldId id="264" r:id="rId15"/>
    <p:sldId id="26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89" autoAdjust="0"/>
  </p:normalViewPr>
  <p:slideViewPr>
    <p:cSldViewPr>
      <p:cViewPr varScale="1">
        <p:scale>
          <a:sx n="81" d="100"/>
          <a:sy n="81" d="100"/>
        </p:scale>
        <p:origin x="-9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89A50C-855E-44F3-ABE6-9774533B6BB1}" type="datetimeFigureOut">
              <a:rPr lang="en-US" smtClean="0"/>
              <a:pPr/>
              <a:t>3/8/2016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61859F-4B5F-49A9-8C79-30B07B21794E}" type="slidenum">
              <a:rPr lang="en-US" smtClean="0"/>
              <a:pPr/>
              <a:t>‹#›</a:t>
            </a:fld>
            <a:endParaRPr lang="en-US"/>
          </a:p>
        </p:txBody>
      </p:sp>
    </p:spTree>
    <p:extLst>
      <p:ext uri="{BB962C8B-B14F-4D97-AF65-F5344CB8AC3E}">
        <p14:creationId xmlns:p14="http://schemas.microsoft.com/office/powerpoint/2010/main" val="281061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90096B-7F20-48E3-8C43-5D489C99A4B9}" type="datetimeFigureOut">
              <a:rPr lang="en-US" smtClean="0"/>
              <a:pPr/>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125EC1-2768-42C4-8D80-B3C38C3C8D3F}" type="slidenum">
              <a:rPr lang="en-US" smtClean="0"/>
              <a:pPr/>
              <a:t>‹#›</a:t>
            </a:fld>
            <a:endParaRPr lang="en-US"/>
          </a:p>
        </p:txBody>
      </p:sp>
    </p:spTree>
    <p:extLst>
      <p:ext uri="{BB962C8B-B14F-4D97-AF65-F5344CB8AC3E}">
        <p14:creationId xmlns:p14="http://schemas.microsoft.com/office/powerpoint/2010/main" val="71513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125EC1-2768-42C4-8D80-B3C38C3C8D3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5905485-8130-4145-A9F6-43BF54033288}" type="datetimeFigureOut">
              <a:rPr lang="en-US" smtClean="0"/>
              <a:pPr/>
              <a:t>3/8/2016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59A8B0-4340-4E8A-AEF1-E2A3A5580B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5905485-8130-4145-A9F6-43BF54033288}" type="datetimeFigureOut">
              <a:rPr lang="en-US" smtClean="0"/>
              <a:pPr/>
              <a:t>3/8/2016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59A8B0-4340-4E8A-AEF1-E2A3A5580B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5905485-8130-4145-A9F6-43BF54033288}" type="datetimeFigureOut">
              <a:rPr lang="en-US" smtClean="0"/>
              <a:pPr/>
              <a:t>3/8/2016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59A8B0-4340-4E8A-AEF1-E2A3A5580B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5905485-8130-4145-A9F6-43BF54033288}" type="datetimeFigureOut">
              <a:rPr lang="en-US" smtClean="0"/>
              <a:pPr/>
              <a:t>3/8/2016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59A8B0-4340-4E8A-AEF1-E2A3A5580B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5905485-8130-4145-A9F6-43BF54033288}" type="datetimeFigureOut">
              <a:rPr lang="en-US" smtClean="0"/>
              <a:pPr/>
              <a:t>3/8/2016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59A8B0-4340-4E8A-AEF1-E2A3A5580B9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5905485-8130-4145-A9F6-43BF54033288}" type="datetimeFigureOut">
              <a:rPr lang="en-US" smtClean="0"/>
              <a:pPr/>
              <a:t>3/8/2016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59A8B0-4340-4E8A-AEF1-E2A3A5580B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lfchapman@maconhousing.com" TargetMode="External"/><Relationship Id="rId7" Type="http://schemas.openxmlformats.org/officeDocument/2006/relationships/hyperlink" Target="http://www.maconhousing.com/housingchoicevoucher.aspx" TargetMode="External"/><Relationship Id="rId2" Type="http://schemas.openxmlformats.org/officeDocument/2006/relationships/hyperlink" Target="mailto:maustin@maconhousing.com" TargetMode="External"/><Relationship Id="rId1" Type="http://schemas.openxmlformats.org/officeDocument/2006/relationships/slideLayout" Target="../slideLayouts/slideLayout2.xml"/><Relationship Id="rId6" Type="http://schemas.openxmlformats.org/officeDocument/2006/relationships/hyperlink" Target="mailto:aransom@maconhousing.com" TargetMode="External"/><Relationship Id="rId5" Type="http://schemas.openxmlformats.org/officeDocument/2006/relationships/hyperlink" Target="mailto:aparrish@maconhousing.com" TargetMode="External"/><Relationship Id="rId4" Type="http://schemas.openxmlformats.org/officeDocument/2006/relationships/hyperlink" Target="mailto:cscott@maconhousing.co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maconhousing.com/inspectionguide.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maconhousing.com/section8forms.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3352801"/>
          </a:xfrm>
        </p:spPr>
        <p:txBody>
          <a:bodyPr/>
          <a:lstStyle/>
          <a:p>
            <a:pPr algn="l"/>
            <a:r>
              <a:rPr lang="en-US" dirty="0" smtClean="0"/>
              <a:t>		 </a:t>
            </a:r>
            <a:r>
              <a:rPr lang="en-US" sz="3600" dirty="0" smtClean="0"/>
              <a:t>Macon-Bibb County </a:t>
            </a:r>
            <a:br>
              <a:rPr lang="en-US" sz="3600" dirty="0" smtClean="0"/>
            </a:br>
            <a:r>
              <a:rPr lang="en-US" sz="3600" dirty="0" smtClean="0"/>
              <a:t>		 Housing Authority</a:t>
            </a:r>
            <a:br>
              <a:rPr lang="en-US" sz="3600" dirty="0" smtClean="0"/>
            </a:br>
            <a:r>
              <a:rPr lang="en-US" sz="3600" dirty="0" smtClean="0"/>
              <a:t>		 Section 8/ HCV Program</a:t>
            </a:r>
            <a:endParaRPr lang="en-US" sz="3600" dirty="0"/>
          </a:p>
        </p:txBody>
      </p:sp>
      <p:sp>
        <p:nvSpPr>
          <p:cNvPr id="3" name="Subtitle 2"/>
          <p:cNvSpPr>
            <a:spLocks noGrp="1"/>
          </p:cNvSpPr>
          <p:nvPr>
            <p:ph type="subTitle" idx="1"/>
          </p:nvPr>
        </p:nvSpPr>
        <p:spPr>
          <a:xfrm>
            <a:off x="2743200" y="4191000"/>
            <a:ext cx="5726020" cy="1295400"/>
          </a:xfrm>
        </p:spPr>
        <p:txBody>
          <a:bodyPr/>
          <a:lstStyle/>
          <a:p>
            <a:pPr algn="l"/>
            <a:r>
              <a:rPr lang="en-US" dirty="0" smtClean="0">
                <a:solidFill>
                  <a:schemeClr val="accent6">
                    <a:lumMod val="60000"/>
                    <a:lumOff val="40000"/>
                  </a:schemeClr>
                </a:solidFill>
              </a:rPr>
              <a:t>*</a:t>
            </a:r>
            <a:r>
              <a:rPr lang="en-US" sz="2800" dirty="0" smtClean="0">
                <a:solidFill>
                  <a:schemeClr val="accent4">
                    <a:lumMod val="60000"/>
                    <a:lumOff val="40000"/>
                  </a:schemeClr>
                </a:solidFill>
                <a:effectLst>
                  <a:outerShdw blurRad="38100" dist="38100" dir="2700000" algn="tl">
                    <a:srgbClr val="000000">
                      <a:alpha val="43137"/>
                    </a:srgbClr>
                  </a:outerShdw>
                </a:effectLst>
              </a:rPr>
              <a:t>Wednesday</a:t>
            </a:r>
            <a:r>
              <a:rPr lang="en-US" sz="2800" dirty="0" smtClean="0">
                <a:solidFill>
                  <a:schemeClr val="accent4">
                    <a:lumMod val="60000"/>
                    <a:lumOff val="40000"/>
                  </a:schemeClr>
                </a:solidFill>
                <a:effectLst>
                  <a:outerShdw blurRad="38100" dist="38100" dir="2700000" algn="tl">
                    <a:srgbClr val="000000">
                      <a:alpha val="43137"/>
                    </a:srgbClr>
                  </a:outerShdw>
                </a:effectLst>
              </a:rPr>
              <a:t>, </a:t>
            </a:r>
            <a:r>
              <a:rPr lang="en-US" sz="2800" dirty="0" smtClean="0">
                <a:solidFill>
                  <a:schemeClr val="accent4">
                    <a:lumMod val="60000"/>
                    <a:lumOff val="40000"/>
                  </a:schemeClr>
                </a:solidFill>
                <a:effectLst>
                  <a:outerShdw blurRad="38100" dist="38100" dir="2700000" algn="tl">
                    <a:srgbClr val="000000">
                      <a:alpha val="43137"/>
                    </a:srgbClr>
                  </a:outerShdw>
                </a:effectLst>
              </a:rPr>
              <a:t>MARCH </a:t>
            </a:r>
            <a:r>
              <a:rPr lang="en-US" sz="2800" dirty="0">
                <a:solidFill>
                  <a:schemeClr val="accent4">
                    <a:lumMod val="60000"/>
                    <a:lumOff val="40000"/>
                  </a:schemeClr>
                </a:solidFill>
                <a:effectLst>
                  <a:outerShdw blurRad="38100" dist="38100" dir="2700000" algn="tl">
                    <a:srgbClr val="000000">
                      <a:alpha val="43137"/>
                    </a:srgbClr>
                  </a:outerShdw>
                </a:effectLst>
              </a:rPr>
              <a:t>9</a:t>
            </a:r>
            <a:r>
              <a:rPr lang="en-US" sz="2800" dirty="0" smtClean="0">
                <a:solidFill>
                  <a:schemeClr val="accent4">
                    <a:lumMod val="60000"/>
                    <a:lumOff val="40000"/>
                  </a:schemeClr>
                </a:solidFill>
                <a:effectLst>
                  <a:outerShdw blurRad="38100" dist="38100" dir="2700000" algn="tl">
                    <a:srgbClr val="000000">
                      <a:alpha val="43137"/>
                    </a:srgbClr>
                  </a:outerShdw>
                </a:effectLst>
              </a:rPr>
              <a:t>, 2016</a:t>
            </a:r>
            <a:endParaRPr lang="en-US" sz="2800" dirty="0" smtClean="0">
              <a:solidFill>
                <a:schemeClr val="accent4">
                  <a:lumMod val="60000"/>
                  <a:lumOff val="40000"/>
                </a:schemeClr>
              </a:solidFill>
              <a:effectLst>
                <a:outerShdw blurRad="38100" dist="38100" dir="2700000" algn="tl">
                  <a:srgbClr val="000000">
                    <a:alpha val="43137"/>
                  </a:srgbClr>
                </a:outerShdw>
              </a:effectLst>
            </a:endParaRPr>
          </a:p>
          <a:p>
            <a:pPr algn="l"/>
            <a:r>
              <a:rPr lang="en-US" sz="2800" dirty="0" smtClean="0">
                <a:solidFill>
                  <a:schemeClr val="accent4">
                    <a:lumMod val="60000"/>
                    <a:lumOff val="40000"/>
                  </a:schemeClr>
                </a:solidFill>
                <a:effectLst>
                  <a:outerShdw blurRad="38100" dist="38100" dir="2700000" algn="tl">
                    <a:srgbClr val="000000">
                      <a:alpha val="43137"/>
                    </a:srgbClr>
                  </a:outerShdw>
                </a:effectLst>
              </a:rPr>
              <a:t>*11:00 A.M.</a:t>
            </a:r>
          </a:p>
          <a:p>
            <a:pPr algn="l"/>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Annual recertification</a:t>
            </a:r>
            <a:endParaRPr lang="en-US" dirty="0"/>
          </a:p>
        </p:txBody>
      </p:sp>
      <p:sp>
        <p:nvSpPr>
          <p:cNvPr id="3" name="Content Placeholder 2"/>
          <p:cNvSpPr>
            <a:spLocks noGrp="1"/>
          </p:cNvSpPr>
          <p:nvPr>
            <p:ph idx="1"/>
          </p:nvPr>
        </p:nvSpPr>
        <p:spPr/>
        <p:txBody>
          <a:bodyPr/>
          <a:lstStyle/>
          <a:p>
            <a:r>
              <a:rPr lang="en-US" dirty="0" smtClean="0"/>
              <a:t>“Annual recertification” is the yearly re-verification of a family’s income and composition.  This is required by HUD regulations to ensure that each family is paying their appropriate share of the rent and is </a:t>
            </a:r>
            <a:r>
              <a:rPr lang="en-US" b="1" u="sng" dirty="0" smtClean="0">
                <a:solidFill>
                  <a:srgbClr val="FF0000"/>
                </a:solidFill>
              </a:rPr>
              <a:t>occupying</a:t>
            </a:r>
            <a:r>
              <a:rPr lang="en-US" dirty="0" smtClean="0"/>
              <a:t> the proper sized unit.  </a:t>
            </a:r>
          </a:p>
          <a:p>
            <a:endParaRPr lang="en-US" dirty="0" smtClean="0"/>
          </a:p>
          <a:p>
            <a:r>
              <a:rPr lang="en-US" dirty="0" smtClean="0"/>
              <a:t>Annual inspection of their unit also occurs during this process. Typically 90-120 days before lease ends.</a:t>
            </a:r>
            <a:endParaRPr lang="en-US" i="1"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Annual inspections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Inspection letters are mailed to </a:t>
            </a:r>
            <a:r>
              <a:rPr lang="en-US" dirty="0" smtClean="0"/>
              <a:t>tenants and landlords.</a:t>
            </a:r>
            <a:endParaRPr lang="en-US" dirty="0" smtClean="0"/>
          </a:p>
          <a:p>
            <a:r>
              <a:rPr lang="en-US" dirty="0" smtClean="0"/>
              <a:t>Since the assistance follows the tenant, they are responsible for being home to let inspectors in.</a:t>
            </a:r>
          </a:p>
          <a:p>
            <a:r>
              <a:rPr lang="en-US" dirty="0" smtClean="0"/>
              <a:t>Once an annual inspection is done you will receive one of the following letters:</a:t>
            </a:r>
          </a:p>
          <a:p>
            <a:pPr lvl="1"/>
            <a:r>
              <a:rPr lang="en-US" dirty="0" smtClean="0"/>
              <a:t>Passed inspection- if 1</a:t>
            </a:r>
            <a:r>
              <a:rPr lang="en-US" baseline="30000" dirty="0" smtClean="0"/>
              <a:t>st</a:t>
            </a:r>
            <a:r>
              <a:rPr lang="en-US" dirty="0" smtClean="0"/>
              <a:t> inspection passes</a:t>
            </a:r>
          </a:p>
          <a:p>
            <a:pPr lvl="1"/>
            <a:r>
              <a:rPr lang="en-US" dirty="0" err="1" smtClean="0"/>
              <a:t>Reinspection</a:t>
            </a:r>
            <a:r>
              <a:rPr lang="en-US" dirty="0" smtClean="0"/>
              <a:t>- if unit failed the 1</a:t>
            </a:r>
            <a:r>
              <a:rPr lang="en-US" baseline="30000" dirty="0" smtClean="0"/>
              <a:t>st</a:t>
            </a:r>
            <a:r>
              <a:rPr lang="en-US" dirty="0" smtClean="0"/>
              <a:t> inspection</a:t>
            </a:r>
          </a:p>
          <a:p>
            <a:pPr lvl="2"/>
            <a:r>
              <a:rPr lang="en-US" dirty="0" smtClean="0"/>
              <a:t>This letter will include report of repairs needed </a:t>
            </a:r>
          </a:p>
          <a:p>
            <a:pPr lvl="1"/>
            <a:r>
              <a:rPr lang="en-US" dirty="0" smtClean="0"/>
              <a:t>Final/Abatement- if unit failed 2</a:t>
            </a:r>
            <a:r>
              <a:rPr lang="en-US" baseline="30000" dirty="0" smtClean="0"/>
              <a:t>nd</a:t>
            </a:r>
            <a:r>
              <a:rPr lang="en-US" dirty="0" smtClean="0"/>
              <a:t> inspection as a penalty you will loose $$ until it passes the final. If Final fails the HAP/lease will be cancelled and the abatement still stands.</a:t>
            </a:r>
          </a:p>
          <a:p>
            <a:pPr lvl="1"/>
            <a:endParaRPr lang="en-US" dirty="0" smtClean="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dirty="0" smtClean="0"/>
              <a:t/>
            </a:r>
            <a:br>
              <a:rPr lang="en-US" dirty="0" smtClean="0"/>
            </a:br>
            <a:r>
              <a:rPr lang="en-US" sz="4000" dirty="0" smtClean="0"/>
              <a:t> Tips to avoid</a:t>
            </a:r>
            <a:br>
              <a:rPr lang="en-US" sz="4000" dirty="0" smtClean="0"/>
            </a:br>
            <a:r>
              <a:rPr lang="en-US" sz="4000" dirty="0" smtClean="0"/>
              <a:t>Abatements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1400" b="1" i="1" dirty="0" smtClean="0"/>
          </a:p>
          <a:p>
            <a:r>
              <a:rPr lang="en-US" sz="1400" b="1" i="1" dirty="0" smtClean="0"/>
              <a:t>COMPLETE </a:t>
            </a:r>
            <a:r>
              <a:rPr lang="en-US" sz="1400" b="1" i="1" dirty="0" smtClean="0"/>
              <a:t>ALL REPAIRS:  </a:t>
            </a:r>
            <a:r>
              <a:rPr lang="en-US" sz="1400" i="1" dirty="0" smtClean="0"/>
              <a:t>Double check the list to make sure that nothing has been overlooked, especially if someone else is doing the repairs.  </a:t>
            </a:r>
            <a:r>
              <a:rPr lang="en-US" sz="1400" i="1" u="sng" dirty="0" smtClean="0"/>
              <a:t>This is the most common source of abatement</a:t>
            </a:r>
          </a:p>
          <a:p>
            <a:r>
              <a:rPr lang="en-US" sz="1400" b="1" dirty="0" smtClean="0"/>
              <a:t>THE REPORT IS NOT CLEAR AND YOU HAVE QUESTIONS:  </a:t>
            </a:r>
            <a:r>
              <a:rPr lang="en-US" sz="1400" dirty="0" smtClean="0"/>
              <a:t>First, visit the unit to see what the inspector was looking at.  The time to ask questions is when the report is received, </a:t>
            </a:r>
            <a:r>
              <a:rPr lang="en-US" sz="1400" u="sng" dirty="0" smtClean="0"/>
              <a:t>not</a:t>
            </a:r>
            <a:r>
              <a:rPr lang="en-US" sz="1400" dirty="0" smtClean="0"/>
              <a:t> after the due date or the re-inspection. The inspector’s name and telephone number is listed on the cover letter for each inspection.</a:t>
            </a:r>
            <a:endParaRPr lang="en-US" sz="1400" i="1" dirty="0" smtClean="0"/>
          </a:p>
          <a:p>
            <a:r>
              <a:rPr lang="en-US" sz="1400" b="1" i="1" dirty="0" smtClean="0"/>
              <a:t>COMPLETE ALL REPAIRS, EVEN IF THE TENANT WILL BE MOVING:  </a:t>
            </a:r>
            <a:r>
              <a:rPr lang="en-US" sz="1400" i="1" dirty="0" smtClean="0"/>
              <a:t>Housing assistance payments cannot be made for any period past the HQS due date listed on the inspection report, </a:t>
            </a:r>
            <a:r>
              <a:rPr lang="en-US" sz="1400" i="1" u="sng" dirty="0" smtClean="0"/>
              <a:t>regardless of the fact that the tenant may be moving out of your unit</a:t>
            </a:r>
            <a:r>
              <a:rPr lang="en-US" sz="1400" i="1" dirty="0" smtClean="0"/>
              <a:t>.  Most annual inspections are conducted well in advance of the date the tenant is to vacate</a:t>
            </a:r>
          </a:p>
          <a:p>
            <a:r>
              <a:rPr lang="en-US" sz="1400" b="1" dirty="0" smtClean="0"/>
              <a:t>KEEP THE LINES OF COMMUNICATION OPEN WITH THE TENANT:  </a:t>
            </a:r>
            <a:r>
              <a:rPr lang="en-US" sz="1400" dirty="0" smtClean="0"/>
              <a:t>Maintain a good relationship with your tenants.  They can act as your eyes and ears and help protect your assets by notifying you of any problems before they become severe.  </a:t>
            </a:r>
            <a:endParaRPr lang="en-US" sz="1400" i="1" dirty="0" smtClean="0"/>
          </a:p>
          <a:p>
            <a:r>
              <a:rPr lang="en-US" sz="1400" b="1" dirty="0" smtClean="0"/>
              <a:t>COMMUNICATE IN WRITING WITH YOUR TENANT:  All n</a:t>
            </a:r>
            <a:r>
              <a:rPr lang="en-US" sz="1400" dirty="0" smtClean="0"/>
              <a:t>otifications and agreements should be in writing.  Keep hard copies in your files to prevent any misunderstandings.  This will also help both parties follow through with agreements.</a:t>
            </a:r>
            <a:endParaRPr lang="en-US" sz="1400" i="1" dirty="0" smtClean="0"/>
          </a:p>
          <a:p>
            <a:r>
              <a:rPr lang="en-US" sz="1400" b="1" dirty="0" smtClean="0"/>
              <a:t>RESPOND QUICKLY TO TENANT REQUESTS:  </a:t>
            </a:r>
            <a:r>
              <a:rPr lang="en-US" sz="1400" dirty="0" smtClean="0"/>
              <a:t>Taking immediate action may save you money in the long run by solving a problem before it gets worse.</a:t>
            </a:r>
            <a:endParaRPr lang="en-US" sz="1400" i="1" dirty="0" smtClean="0"/>
          </a:p>
          <a:p>
            <a:pPr>
              <a:buNone/>
            </a:pP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2"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Abatements cont…</a:t>
            </a:r>
            <a:endParaRPr lang="en-US" dirty="0"/>
          </a:p>
        </p:txBody>
      </p:sp>
      <p:sp>
        <p:nvSpPr>
          <p:cNvPr id="3" name="Content Placeholder 2"/>
          <p:cNvSpPr>
            <a:spLocks noGrp="1"/>
          </p:cNvSpPr>
          <p:nvPr>
            <p:ph idx="1"/>
          </p:nvPr>
        </p:nvSpPr>
        <p:spPr/>
        <p:txBody>
          <a:bodyPr>
            <a:normAutofit fontScale="92500" lnSpcReduction="20000"/>
          </a:bodyPr>
          <a:lstStyle/>
          <a:p>
            <a:r>
              <a:rPr lang="en-US" sz="1200" b="1" i="1" dirty="0" smtClean="0"/>
              <a:t>ESTABLISH A ROUTINE MAINTENANCE PLAN:  </a:t>
            </a:r>
            <a:r>
              <a:rPr lang="en-US" sz="1200" i="1" dirty="0" smtClean="0"/>
              <a:t>Having a maintenance plan will help you repair things in a timely manner and keep repair costs within your budget</a:t>
            </a:r>
            <a:endParaRPr lang="en-US" i="1" dirty="0" smtClean="0"/>
          </a:p>
          <a:p>
            <a:r>
              <a:rPr lang="en-US" sz="1200" b="1" dirty="0" smtClean="0"/>
              <a:t>VISIT YOUR PROPERTY REGULARLY:  </a:t>
            </a:r>
            <a:r>
              <a:rPr lang="en-US" sz="1200" dirty="0" smtClean="0"/>
              <a:t>It is a good idea to keep a check on your property on a regular basis.  More frequent visits may be necessary when a tenant first moves in to ensure they are keeping</a:t>
            </a:r>
            <a:r>
              <a:rPr lang="en-US" sz="1300" b="1" u="sng" dirty="0" smtClean="0"/>
              <a:t> your </a:t>
            </a:r>
            <a:r>
              <a:rPr lang="en-US" sz="1200" dirty="0" smtClean="0"/>
              <a:t>property according to the lease terms.</a:t>
            </a:r>
            <a:endParaRPr lang="en-US" sz="1200" i="1" dirty="0" smtClean="0"/>
          </a:p>
          <a:p>
            <a:r>
              <a:rPr lang="en-US" sz="1200" b="1" dirty="0" smtClean="0"/>
              <a:t>REVIEW YOUR LEASE:  </a:t>
            </a:r>
            <a:r>
              <a:rPr lang="en-US" sz="1200" dirty="0" smtClean="0"/>
              <a:t>Knowing the obligations of both you and </a:t>
            </a:r>
            <a:r>
              <a:rPr lang="en-US" sz="1300" b="1" u="sng" dirty="0" smtClean="0"/>
              <a:t>your</a:t>
            </a:r>
            <a:r>
              <a:rPr lang="en-US" sz="1200" dirty="0" smtClean="0"/>
              <a:t> tenant under the lease will help ensure your success as a Landlord. </a:t>
            </a:r>
          </a:p>
          <a:p>
            <a:pPr hangingPunct="0"/>
            <a:r>
              <a:rPr lang="en-US" sz="1200" b="1" dirty="0" smtClean="0"/>
              <a:t>THE TENANT HAS CHANGED THE LOCKS AND I CANNOT GET IN THE UNIT:  </a:t>
            </a:r>
            <a:r>
              <a:rPr lang="en-US" sz="1200" dirty="0" smtClean="0"/>
              <a:t>This is a lease violation which you must enforce and no extensions are granted to complete repairs.  You must maintain access to </a:t>
            </a:r>
            <a:r>
              <a:rPr lang="en-US" sz="1300" b="1" u="sng" dirty="0" smtClean="0"/>
              <a:t>your </a:t>
            </a:r>
            <a:r>
              <a:rPr lang="en-US" sz="1200" dirty="0" smtClean="0"/>
              <a:t>unit.</a:t>
            </a:r>
            <a:endParaRPr lang="en-US" sz="1200" i="1" dirty="0" smtClean="0"/>
          </a:p>
          <a:p>
            <a:pPr hangingPunct="0"/>
            <a:r>
              <a:rPr lang="en-US" sz="1200" b="1" dirty="0" smtClean="0"/>
              <a:t>THE TENANT FAILS TO KEEP APPOINTMENTS TO HAVE REPAIRS MADE:  </a:t>
            </a:r>
            <a:r>
              <a:rPr lang="en-US" sz="1200" dirty="0" smtClean="0"/>
              <a:t>Service calls to the unit can be costly, especially if no one is home.  Again, there are no extensions granted to complete repairs.  Sometimes you must meet the repairman to assure access to the unit is gained.  It’s always best to not enter a unit alone, or leave the repairman alone.  </a:t>
            </a:r>
            <a:endParaRPr lang="en-US" sz="1200" i="1" dirty="0" smtClean="0"/>
          </a:p>
          <a:p>
            <a:pPr hangingPunct="0"/>
            <a:r>
              <a:rPr lang="en-US" sz="1200" b="1" dirty="0" smtClean="0"/>
              <a:t>CAN I GET AN EXTENSION?  </a:t>
            </a:r>
            <a:r>
              <a:rPr lang="en-US" sz="1200" dirty="0" smtClean="0"/>
              <a:t>Extensions may be granted for a particular item(s) if the repair cannot be completed in time due to valid reasons, such as weather conditions, </a:t>
            </a:r>
            <a:r>
              <a:rPr lang="en-US" sz="1200" b="1" u="sng" dirty="0" smtClean="0">
                <a:solidFill>
                  <a:srgbClr val="FF0000"/>
                </a:solidFill>
              </a:rPr>
              <a:t>circumstances beyond your control</a:t>
            </a:r>
            <a:r>
              <a:rPr lang="en-US" sz="1200" dirty="0" smtClean="0"/>
              <a:t>, etc. </a:t>
            </a:r>
            <a:r>
              <a:rPr lang="en-US" sz="1200" b="1" u="sng" dirty="0" smtClean="0">
                <a:solidFill>
                  <a:srgbClr val="FF0000"/>
                </a:solidFill>
              </a:rPr>
              <a:t>This means weather conditions such as snow, tornado, etc</a:t>
            </a:r>
            <a:r>
              <a:rPr lang="en-US" sz="1200" dirty="0" smtClean="0"/>
              <a:t>.  An extension must be requested in writing by no later than </a:t>
            </a:r>
            <a:r>
              <a:rPr lang="en-US" sz="1300" b="1" i="1" u="sng" dirty="0" smtClean="0"/>
              <a:t>ten days prior to the HQS due date</a:t>
            </a:r>
            <a:r>
              <a:rPr lang="en-US" sz="1300" b="1" i="1" dirty="0" smtClean="0"/>
              <a:t> </a:t>
            </a:r>
            <a:r>
              <a:rPr lang="en-US" sz="1300" b="1" dirty="0" smtClean="0"/>
              <a:t>and </a:t>
            </a:r>
            <a:r>
              <a:rPr lang="en-US" sz="1300" b="1" u="sng" dirty="0" smtClean="0"/>
              <a:t>must state the following</a:t>
            </a:r>
            <a:r>
              <a:rPr lang="en-US" sz="1300" b="1" dirty="0" smtClean="0"/>
              <a:t>:</a:t>
            </a:r>
            <a:endParaRPr lang="en-US" sz="1300" b="1" i="1" dirty="0" smtClean="0"/>
          </a:p>
          <a:p>
            <a:r>
              <a:rPr lang="en-US" sz="1200" dirty="0" smtClean="0"/>
              <a:t>1)what item(s) are you requesting an extension for </a:t>
            </a:r>
          </a:p>
          <a:p>
            <a:r>
              <a:rPr lang="en-US" sz="1200" dirty="0" smtClean="0"/>
              <a:t>2)reason(s) why an extension is being requested</a:t>
            </a:r>
          </a:p>
          <a:p>
            <a:r>
              <a:rPr lang="en-US" sz="1200" dirty="0" smtClean="0"/>
              <a:t>2)length of time requested (normally no more than 2 weeks).</a:t>
            </a:r>
          </a:p>
          <a:p>
            <a:pPr>
              <a:buNone/>
            </a:pPr>
            <a:r>
              <a:rPr lang="en-US" sz="1200" dirty="0" smtClean="0"/>
              <a:t>		*Please submit your written extension request to the attention of: </a:t>
            </a:r>
          </a:p>
          <a:p>
            <a:pPr>
              <a:buNone/>
            </a:pPr>
            <a:r>
              <a:rPr lang="en-US" sz="1200" dirty="0" smtClean="0"/>
              <a:t>		*S/8 HQS  Inspections </a:t>
            </a:r>
            <a:r>
              <a:rPr lang="en-US" sz="1200" dirty="0" smtClean="0"/>
              <a:t>Liaison</a:t>
            </a:r>
            <a:r>
              <a:rPr lang="en-US" sz="1200" dirty="0" smtClean="0"/>
              <a:t>, </a:t>
            </a:r>
            <a:r>
              <a:rPr lang="en-US" sz="1200" dirty="0" smtClean="0"/>
              <a:t>c/o Macon Housing Authority PO Box 4928 Macon GA </a:t>
            </a:r>
            <a:r>
              <a:rPr lang="en-US" sz="1200" dirty="0" smtClean="0"/>
              <a:t>31208-4928</a:t>
            </a:r>
            <a:r>
              <a:rPr lang="en-US" sz="1200" dirty="0" smtClean="0"/>
              <a:t>.  </a:t>
            </a:r>
          </a:p>
          <a:p>
            <a:r>
              <a:rPr lang="en-US" sz="1200" dirty="0" smtClean="0"/>
              <a:t>Make sure you reference the tenant name, unit address, and type of inspection (Annual, Special, etc.)</a:t>
            </a:r>
          </a:p>
          <a:p>
            <a:r>
              <a:rPr lang="en-US" sz="1200" i="1" dirty="0" smtClean="0"/>
              <a:t>Your request will then be reviewed and you will receive a written response approving or declining the extension</a:t>
            </a:r>
          </a:p>
          <a:p>
            <a:endParaRPr lang="en-US" sz="1200" i="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Landlord Responsibilities</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7239000" cy="5007936"/>
          </a:xfrm>
        </p:spPr>
        <p:txBody>
          <a:bodyPr>
            <a:normAutofit fontScale="55000" lnSpcReduction="20000"/>
          </a:bodyPr>
          <a:lstStyle/>
          <a:p>
            <a:r>
              <a:rPr lang="en-US" sz="3200" dirty="0" smtClean="0"/>
              <a:t>Scanning/Selection of tenants </a:t>
            </a:r>
          </a:p>
          <a:p>
            <a:pPr lvl="1"/>
            <a:r>
              <a:rPr lang="en-US" dirty="0" smtClean="0"/>
              <a:t>(MHA does not provide landlord references)</a:t>
            </a:r>
          </a:p>
          <a:p>
            <a:pPr lvl="1"/>
            <a:r>
              <a:rPr lang="en-US" dirty="0" smtClean="0"/>
              <a:t>Remember, MHA only screens for Eligibility not suitability</a:t>
            </a:r>
          </a:p>
          <a:p>
            <a:r>
              <a:rPr lang="en-US" sz="2800" b="1" dirty="0" smtClean="0"/>
              <a:t>Compliance with the HAP Contract</a:t>
            </a:r>
          </a:p>
          <a:p>
            <a:r>
              <a:rPr lang="en-US" sz="2800" b="1" dirty="0" smtClean="0"/>
              <a:t>Normal landlord functions during lease term (ex. Rent &amp; security deposit collection)</a:t>
            </a:r>
          </a:p>
          <a:p>
            <a:r>
              <a:rPr lang="en-US" sz="2800" b="1" dirty="0" smtClean="0"/>
              <a:t>Maintaining the unit and premises to Housing Quality Standards.  If the owner fails to do so, the Housing Authority must abate payment or terminate the HAP contract.</a:t>
            </a:r>
          </a:p>
          <a:p>
            <a:r>
              <a:rPr lang="en-US" sz="2800" b="1" dirty="0" smtClean="0"/>
              <a:t>Owner is not responsible for a breach of the HQS for which the family is responsible.  (Ex.  the family fails to provide or maintain any appliances or utilities required under the lease or any member of the household or a guest damages the unit or premises beyond normal wear and tear)</a:t>
            </a:r>
          </a:p>
          <a:p>
            <a:r>
              <a:rPr lang="en-US" sz="3600" b="1" i="1" u="sng" dirty="0" smtClean="0">
                <a:solidFill>
                  <a:srgbClr val="FF0000"/>
                </a:solidFill>
              </a:rPr>
              <a:t>Must</a:t>
            </a:r>
            <a:r>
              <a:rPr lang="en-US" sz="3600" b="1" u="sng" dirty="0" smtClean="0">
                <a:solidFill>
                  <a:srgbClr val="FF0000"/>
                </a:solidFill>
              </a:rPr>
              <a:t> provide MHA with a copy of any notice to </a:t>
            </a:r>
            <a:r>
              <a:rPr lang="en-US" sz="3600" b="1" u="sng" dirty="0" smtClean="0">
                <a:solidFill>
                  <a:srgbClr val="FF0000"/>
                </a:solidFill>
              </a:rPr>
              <a:t>vacate (60 days prior to lease end date) </a:t>
            </a:r>
            <a:r>
              <a:rPr lang="en-US" sz="3600" b="1" u="sng" dirty="0" smtClean="0">
                <a:solidFill>
                  <a:srgbClr val="FF0000"/>
                </a:solidFill>
              </a:rPr>
              <a:t>or eviction notice at the same time given to family</a:t>
            </a:r>
          </a:p>
          <a:p>
            <a:r>
              <a:rPr lang="en-US" sz="2800" b="1" dirty="0" smtClean="0"/>
              <a:t>Notify MHA when unit has been vacated</a:t>
            </a:r>
          </a:p>
          <a:p>
            <a:r>
              <a:rPr lang="en-US" sz="2800" b="1" dirty="0" smtClean="0"/>
              <a:t>Must give tenant a written list of all items (if any) charged against the security deposit and the amount of each item. (tenancy </a:t>
            </a:r>
            <a:r>
              <a:rPr lang="en-US" sz="2800" b="1" dirty="0" err="1" smtClean="0"/>
              <a:t>addedum</a:t>
            </a:r>
            <a:r>
              <a:rPr lang="en-US" sz="2800" b="1"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Other important information</a:t>
            </a:r>
            <a:br>
              <a:rPr lang="en-US" dirty="0" smtClean="0"/>
            </a:br>
            <a:endParaRPr lang="en-US" dirty="0"/>
          </a:p>
        </p:txBody>
      </p:sp>
      <p:sp>
        <p:nvSpPr>
          <p:cNvPr id="3" name="Content Placeholder 2"/>
          <p:cNvSpPr>
            <a:spLocks noGrp="1"/>
          </p:cNvSpPr>
          <p:nvPr>
            <p:ph idx="1"/>
          </p:nvPr>
        </p:nvSpPr>
        <p:spPr/>
        <p:txBody>
          <a:bodyPr/>
          <a:lstStyle/>
          <a:p>
            <a:r>
              <a:rPr lang="en-US" dirty="0" smtClean="0"/>
              <a:t>Please keep addresses, phone numbers, and email addresses updated</a:t>
            </a:r>
            <a:r>
              <a:rPr lang="en-US" dirty="0" smtClean="0"/>
              <a:t>. </a:t>
            </a:r>
            <a:r>
              <a:rPr lang="en-US" b="1" u="sng" dirty="0" smtClean="0"/>
              <a:t>Please complete address change form to update our system</a:t>
            </a:r>
            <a:r>
              <a:rPr lang="en-US" dirty="0" smtClean="0"/>
              <a:t>. </a:t>
            </a:r>
            <a:endParaRPr lang="en-US" dirty="0" smtClean="0"/>
          </a:p>
          <a:p>
            <a:r>
              <a:rPr lang="en-US" dirty="0" smtClean="0"/>
              <a:t>Rent increases </a:t>
            </a:r>
            <a:r>
              <a:rPr lang="en-US" b="1" u="sng" dirty="0" smtClean="0"/>
              <a:t>must</a:t>
            </a:r>
            <a:r>
              <a:rPr lang="en-US" dirty="0" smtClean="0"/>
              <a:t> be received </a:t>
            </a:r>
            <a:r>
              <a:rPr lang="en-US" b="1" u="sng" dirty="0" smtClean="0"/>
              <a:t>60-90 </a:t>
            </a:r>
            <a:r>
              <a:rPr lang="en-US" b="1" u="sng" dirty="0" smtClean="0"/>
              <a:t>days </a:t>
            </a:r>
            <a:r>
              <a:rPr lang="en-US" dirty="0" smtClean="0"/>
              <a:t>before the lease end date.</a:t>
            </a:r>
          </a:p>
          <a:p>
            <a:r>
              <a:rPr lang="en-US" b="1" i="1" dirty="0" smtClean="0"/>
              <a:t>You must notify our office within 15 days when a tenant vacates or doesn’t have utilities. </a:t>
            </a:r>
            <a:r>
              <a:rPr lang="en-US" dirty="0" smtClean="0"/>
              <a:t>Failure to do so may result in HAP $$ being recouped</a:t>
            </a:r>
            <a:r>
              <a:rPr lang="en-US" dirty="0" smtClean="0"/>
              <a:t>.</a:t>
            </a:r>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Our next Informational session</a:t>
            </a:r>
            <a:endParaRPr lang="en-US" dirty="0"/>
          </a:p>
        </p:txBody>
      </p:sp>
      <p:sp>
        <p:nvSpPr>
          <p:cNvPr id="3" name="Content Placeholder 2"/>
          <p:cNvSpPr>
            <a:spLocks noGrp="1"/>
          </p:cNvSpPr>
          <p:nvPr>
            <p:ph idx="1"/>
          </p:nvPr>
        </p:nvSpPr>
        <p:spPr/>
        <p:txBody>
          <a:bodyPr/>
          <a:lstStyle/>
          <a:p>
            <a:pPr algn="ctr"/>
            <a:r>
              <a:rPr lang="en-US" dirty="0" smtClean="0"/>
              <a:t>June </a:t>
            </a:r>
            <a:r>
              <a:rPr lang="en-US" dirty="0"/>
              <a:t>8</a:t>
            </a:r>
            <a:r>
              <a:rPr lang="en-US" dirty="0" smtClean="0"/>
              <a:t>, 2016 </a:t>
            </a:r>
            <a:r>
              <a:rPr lang="en-US" dirty="0" smtClean="0"/>
              <a:t>@ 11:00-12:00</a:t>
            </a:r>
          </a:p>
          <a:p>
            <a:pPr lvl="1" algn="ctr"/>
            <a:r>
              <a:rPr lang="en-US" dirty="0" smtClean="0"/>
              <a:t>Inspections and Ongoing Questions from previous session.</a:t>
            </a:r>
          </a:p>
          <a:p>
            <a:pPr lvl="1" algn="ctr"/>
            <a:endParaRPr lang="en-US" dirty="0" smtClean="0"/>
          </a:p>
          <a:p>
            <a:pPr lvl="1" algn="ctr"/>
            <a:endParaRPr lang="en-US" dirty="0" smtClean="0"/>
          </a:p>
          <a:p>
            <a:pPr lvl="1" algn="ctr">
              <a:buNone/>
            </a:pPr>
            <a:r>
              <a:rPr lang="en-US" dirty="0" smtClean="0"/>
              <a:t>THANK YOU FOR COMING AND LOOK FORWARD TO MAINTAING A GREAT HOUSING PARTNERSHIP</a:t>
            </a:r>
            <a:r>
              <a:rPr lang="en-US" dirty="0" smtClean="0">
                <a:sym typeface="Wingdings" pitchFamily="2" charset="2"/>
              </a:rPr>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Landlord informational session</a:t>
            </a:r>
            <a:endParaRPr lang="en-US" dirty="0"/>
          </a:p>
        </p:txBody>
      </p:sp>
      <p:sp>
        <p:nvSpPr>
          <p:cNvPr id="3" name="Content Placeholder 2"/>
          <p:cNvSpPr>
            <a:spLocks noGrp="1"/>
          </p:cNvSpPr>
          <p:nvPr>
            <p:ph idx="1"/>
          </p:nvPr>
        </p:nvSpPr>
        <p:spPr/>
        <p:txBody>
          <a:bodyPr/>
          <a:lstStyle/>
          <a:p>
            <a:pPr algn="ctr"/>
            <a:r>
              <a:rPr lang="en-US" dirty="0" smtClean="0"/>
              <a:t>Please write ALL questions on the provided Questionnaire.</a:t>
            </a:r>
          </a:p>
          <a:p>
            <a:pPr algn="ctr"/>
            <a:r>
              <a:rPr lang="en-US" dirty="0" smtClean="0"/>
              <a:t>I will compile a list of information based on frequently asked questions to review at the next session. </a:t>
            </a:r>
          </a:p>
          <a:p>
            <a:pPr algn="ctr"/>
            <a:r>
              <a:rPr lang="en-US" dirty="0" smtClean="0"/>
              <a:t>If your questions require immediate attention please list a phone number </a:t>
            </a:r>
            <a:r>
              <a:rPr lang="en-US" dirty="0" smtClean="0"/>
              <a:t>and/or </a:t>
            </a:r>
            <a:r>
              <a:rPr lang="en-US" dirty="0" smtClean="0"/>
              <a:t>email address and I will try to contact you within a week.</a:t>
            </a:r>
          </a:p>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a:r>
              <a:rPr lang="en-US" dirty="0" smtClean="0">
                <a:solidFill>
                  <a:schemeClr val="accent5">
                    <a:lumMod val="50000"/>
                  </a:schemeClr>
                </a:solidFill>
              </a:rPr>
              <a:t>Section 8 inspection staff</a:t>
            </a:r>
            <a:endParaRPr lang="en-US" dirty="0">
              <a:solidFill>
                <a:schemeClr val="accent5">
                  <a:lumMod val="50000"/>
                </a:schemeClr>
              </a:solidFill>
            </a:endParaRPr>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Autofit/>
          </a:bodyPr>
          <a:lstStyle/>
          <a:p>
            <a:r>
              <a:rPr lang="en-US" sz="1600" dirty="0" smtClean="0">
                <a:solidFill>
                  <a:schemeClr val="accent5">
                    <a:lumMod val="50000"/>
                  </a:schemeClr>
                </a:solidFill>
              </a:rPr>
              <a:t>Mike Austin-Housing Assistance Director-752-5080</a:t>
            </a:r>
          </a:p>
          <a:p>
            <a:pPr lvl="1"/>
            <a:r>
              <a:rPr lang="en-US" sz="1600" dirty="0" smtClean="0">
                <a:solidFill>
                  <a:schemeClr val="accent5">
                    <a:lumMod val="50000"/>
                  </a:schemeClr>
                </a:solidFill>
                <a:hlinkClick r:id="rId2"/>
              </a:rPr>
              <a:t>maustin@maconhousing.com</a:t>
            </a:r>
            <a:endParaRPr lang="en-US" sz="1600" dirty="0">
              <a:solidFill>
                <a:schemeClr val="accent5">
                  <a:lumMod val="50000"/>
                </a:schemeClr>
              </a:solidFill>
            </a:endParaRPr>
          </a:p>
          <a:p>
            <a:pPr marL="292608" lvl="1" indent="0">
              <a:buNone/>
            </a:pPr>
            <a:endParaRPr lang="en-US" sz="1600" dirty="0" smtClean="0">
              <a:solidFill>
                <a:schemeClr val="accent5">
                  <a:lumMod val="50000"/>
                </a:schemeClr>
              </a:solidFill>
            </a:endParaRPr>
          </a:p>
          <a:p>
            <a:r>
              <a:rPr lang="en-US" sz="1600" dirty="0" smtClean="0">
                <a:solidFill>
                  <a:schemeClr val="accent5">
                    <a:lumMod val="50000"/>
                  </a:schemeClr>
                </a:solidFill>
              </a:rPr>
              <a:t>Laurie Chapman-Section 8 Manager-752-5050</a:t>
            </a:r>
          </a:p>
          <a:p>
            <a:pPr lvl="1"/>
            <a:r>
              <a:rPr lang="en-US" sz="1600" dirty="0" smtClean="0">
                <a:solidFill>
                  <a:schemeClr val="accent5">
                    <a:lumMod val="50000"/>
                  </a:schemeClr>
                </a:solidFill>
                <a:hlinkClick r:id="rId3"/>
              </a:rPr>
              <a:t>lfchapman@maconhousing.com</a:t>
            </a:r>
            <a:endParaRPr lang="en-US" sz="1600" dirty="0" smtClean="0">
              <a:solidFill>
                <a:schemeClr val="accent5">
                  <a:lumMod val="50000"/>
                </a:schemeClr>
              </a:solidFill>
            </a:endParaRPr>
          </a:p>
          <a:p>
            <a:pPr marL="292608" lvl="1" indent="0">
              <a:buNone/>
            </a:pPr>
            <a:endParaRPr lang="en-US" sz="1600" dirty="0" smtClean="0">
              <a:solidFill>
                <a:schemeClr val="accent5">
                  <a:lumMod val="50000"/>
                </a:schemeClr>
              </a:solidFill>
            </a:endParaRPr>
          </a:p>
          <a:p>
            <a:r>
              <a:rPr lang="en-US" sz="1600" dirty="0" smtClean="0">
                <a:solidFill>
                  <a:schemeClr val="accent5">
                    <a:lumMod val="50000"/>
                  </a:schemeClr>
                </a:solidFill>
              </a:rPr>
              <a:t>Christy Scott- Owner Liaison- 752-5055</a:t>
            </a:r>
          </a:p>
          <a:p>
            <a:pPr lvl="1"/>
            <a:r>
              <a:rPr lang="en-US" sz="1600" dirty="0" smtClean="0">
                <a:solidFill>
                  <a:schemeClr val="accent5">
                    <a:lumMod val="50000"/>
                  </a:schemeClr>
                </a:solidFill>
                <a:hlinkClick r:id="rId4"/>
              </a:rPr>
              <a:t>cscott@maconhousing.com</a:t>
            </a:r>
            <a:endParaRPr lang="en-US" sz="1600" dirty="0" smtClean="0">
              <a:solidFill>
                <a:schemeClr val="accent5">
                  <a:lumMod val="50000"/>
                </a:schemeClr>
              </a:solidFill>
            </a:endParaRPr>
          </a:p>
          <a:p>
            <a:pPr marL="292608" lvl="1" indent="0">
              <a:buNone/>
            </a:pPr>
            <a:endParaRPr lang="en-US" sz="1600" dirty="0" smtClean="0">
              <a:solidFill>
                <a:schemeClr val="accent5">
                  <a:lumMod val="50000"/>
                </a:schemeClr>
              </a:solidFill>
            </a:endParaRPr>
          </a:p>
          <a:p>
            <a:r>
              <a:rPr lang="en-US" sz="1600" dirty="0" smtClean="0">
                <a:solidFill>
                  <a:schemeClr val="accent5">
                    <a:lumMod val="50000"/>
                  </a:schemeClr>
                </a:solidFill>
              </a:rPr>
              <a:t>Amelia Parrish- Inspection Liaison- 752-5085</a:t>
            </a:r>
          </a:p>
          <a:p>
            <a:pPr lvl="1"/>
            <a:r>
              <a:rPr lang="en-US" sz="1600" dirty="0" smtClean="0">
                <a:solidFill>
                  <a:schemeClr val="accent5">
                    <a:lumMod val="50000"/>
                  </a:schemeClr>
                </a:solidFill>
                <a:hlinkClick r:id="rId5"/>
              </a:rPr>
              <a:t>aparrish@maconhousing.com</a:t>
            </a:r>
            <a:endParaRPr lang="en-US" sz="1600" dirty="0" smtClean="0">
              <a:solidFill>
                <a:schemeClr val="accent5">
                  <a:lumMod val="50000"/>
                </a:schemeClr>
              </a:solidFill>
            </a:endParaRPr>
          </a:p>
          <a:p>
            <a:pPr marL="292608" lvl="1" indent="0">
              <a:buNone/>
            </a:pPr>
            <a:endParaRPr lang="en-US" sz="1600" dirty="0" smtClean="0">
              <a:solidFill>
                <a:schemeClr val="accent5">
                  <a:lumMod val="50000"/>
                </a:schemeClr>
              </a:solidFill>
            </a:endParaRPr>
          </a:p>
          <a:p>
            <a:r>
              <a:rPr lang="en-US" sz="1600" dirty="0" smtClean="0">
                <a:solidFill>
                  <a:schemeClr val="accent5">
                    <a:lumMod val="50000"/>
                  </a:schemeClr>
                </a:solidFill>
              </a:rPr>
              <a:t>Angela Ransom</a:t>
            </a:r>
            <a:r>
              <a:rPr lang="en-US" sz="1600" dirty="0" smtClean="0">
                <a:solidFill>
                  <a:schemeClr val="accent5">
                    <a:lumMod val="50000"/>
                  </a:schemeClr>
                </a:solidFill>
              </a:rPr>
              <a:t>- Processing Specialist- </a:t>
            </a:r>
            <a:r>
              <a:rPr lang="en-US" sz="1600" dirty="0" smtClean="0">
                <a:solidFill>
                  <a:schemeClr val="accent5">
                    <a:lumMod val="50000"/>
                  </a:schemeClr>
                </a:solidFill>
              </a:rPr>
              <a:t>752-5116</a:t>
            </a:r>
          </a:p>
          <a:p>
            <a:pPr lvl="1"/>
            <a:r>
              <a:rPr lang="en-US" sz="1600" dirty="0" smtClean="0">
                <a:solidFill>
                  <a:schemeClr val="accent5">
                    <a:lumMod val="50000"/>
                  </a:schemeClr>
                </a:solidFill>
                <a:hlinkClick r:id="rId6"/>
              </a:rPr>
              <a:t>aransom</a:t>
            </a:r>
            <a:r>
              <a:rPr lang="en-US" sz="1600" dirty="0" smtClean="0">
                <a:solidFill>
                  <a:schemeClr val="accent5">
                    <a:lumMod val="50000"/>
                  </a:schemeClr>
                </a:solidFill>
                <a:hlinkClick r:id="rId6"/>
              </a:rPr>
              <a:t>@maconhousing.com</a:t>
            </a:r>
            <a:endParaRPr lang="en-US" sz="1600" dirty="0">
              <a:solidFill>
                <a:schemeClr val="accent5">
                  <a:lumMod val="50000"/>
                </a:schemeClr>
              </a:solidFill>
            </a:endParaRPr>
          </a:p>
          <a:p>
            <a:pPr algn="ctr">
              <a:buNone/>
            </a:pPr>
            <a:r>
              <a:rPr lang="en-US" sz="1400" b="1" u="sng" dirty="0" smtClean="0">
                <a:solidFill>
                  <a:schemeClr val="tx1"/>
                </a:solidFill>
                <a:hlinkClick r:id="rId7"/>
              </a:rPr>
              <a:t>http</a:t>
            </a:r>
            <a:r>
              <a:rPr lang="en-US" sz="1400" b="1" u="sng" dirty="0" smtClean="0">
                <a:solidFill>
                  <a:schemeClr val="tx1"/>
                </a:solidFill>
                <a:hlinkClick r:id="rId7"/>
              </a:rPr>
              <a:t>://www.maconhousing.com/housingchoicevoucher.aspx</a:t>
            </a:r>
            <a:endParaRPr lang="en-US" sz="1400" b="1" u="sng"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n-US" sz="6000" cap="none"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INSPECTORS</a:t>
            </a:r>
            <a:endParaRPr lang="en-US" sz="6000" cap="none"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Content Placeholder 2"/>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normAutofit/>
          </a:bodyPr>
          <a:lstStyle/>
          <a:p>
            <a:r>
              <a:rPr lang="en-US" dirty="0" smtClean="0">
                <a:solidFill>
                  <a:schemeClr val="tx1"/>
                </a:solidFill>
              </a:rPr>
              <a:t>GREG ANDREWS  </a:t>
            </a:r>
            <a:r>
              <a:rPr lang="en-US" dirty="0" smtClean="0"/>
              <a:t>- </a:t>
            </a:r>
            <a:r>
              <a:rPr lang="en-US" dirty="0" smtClean="0">
                <a:solidFill>
                  <a:schemeClr val="tx1"/>
                </a:solidFill>
              </a:rPr>
              <a:t>478-</a:t>
            </a:r>
            <a:r>
              <a:rPr lang="en-US" dirty="0" smtClean="0">
                <a:solidFill>
                  <a:schemeClr val="tx1"/>
                </a:solidFill>
              </a:rPr>
              <a:t>747-1583</a:t>
            </a:r>
            <a:endParaRPr lang="en-US" dirty="0" smtClean="0">
              <a:solidFill>
                <a:schemeClr val="tx1"/>
              </a:solidFill>
            </a:endParaRPr>
          </a:p>
          <a:p>
            <a:pPr>
              <a:buNone/>
            </a:pPr>
            <a:endParaRPr lang="en-US" dirty="0" smtClean="0"/>
          </a:p>
          <a:p>
            <a:r>
              <a:rPr lang="en-US" dirty="0" smtClean="0">
                <a:solidFill>
                  <a:schemeClr val="tx1"/>
                </a:solidFill>
              </a:rPr>
              <a:t>MELANIE ORSICH – </a:t>
            </a:r>
            <a:r>
              <a:rPr lang="en-US" dirty="0" smtClean="0">
                <a:solidFill>
                  <a:schemeClr val="tx1"/>
                </a:solidFill>
              </a:rPr>
              <a:t>478-747-8129</a:t>
            </a:r>
            <a:endParaRPr lang="en-US" dirty="0" smtClean="0">
              <a:solidFill>
                <a:schemeClr val="tx1"/>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r>
              <a:rPr lang="en-US" sz="1900" b="1" u="sng" dirty="0" smtClean="0">
                <a:solidFill>
                  <a:schemeClr val="tx1"/>
                </a:solidFill>
                <a:hlinkClick r:id="rId2"/>
              </a:rPr>
              <a:t>http://www.maconhousing.com/inspectionguide.aspx</a:t>
            </a:r>
            <a:endParaRPr lang="en-US" sz="1900" b="1" u="sng"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800" dirty="0" smtClean="0">
                <a:solidFill>
                  <a:schemeClr val="accent6">
                    <a:lumMod val="60000"/>
                    <a:lumOff val="40000"/>
                  </a:schemeClr>
                </a:solidFill>
              </a:rPr>
              <a:t>Inspection request forms (</a:t>
            </a:r>
            <a:r>
              <a:rPr lang="en-US" sz="2800" dirty="0" err="1" smtClean="0">
                <a:solidFill>
                  <a:schemeClr val="accent6">
                    <a:lumMod val="60000"/>
                    <a:lumOff val="40000"/>
                  </a:schemeClr>
                </a:solidFill>
              </a:rPr>
              <a:t>irf</a:t>
            </a:r>
            <a:r>
              <a:rPr lang="en-US" sz="2800" dirty="0" smtClean="0">
                <a:solidFill>
                  <a:schemeClr val="accent6">
                    <a:lumMod val="60000"/>
                    <a:lumOff val="40000"/>
                  </a:schemeClr>
                </a:solidFill>
              </a:rPr>
              <a:t>)</a:t>
            </a:r>
            <a:endParaRPr lang="en-US" sz="2800" dirty="0">
              <a:solidFill>
                <a:schemeClr val="accent6">
                  <a:lumMod val="60000"/>
                  <a:lumOff val="40000"/>
                </a:schemeClr>
              </a:solidFill>
            </a:endParaRPr>
          </a:p>
        </p:txBody>
      </p:sp>
      <p:sp>
        <p:nvSpPr>
          <p:cNvPr id="13" name="Content Placeholder 12"/>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Unit Information:</a:t>
            </a:r>
            <a:endParaRPr lang="en-US" dirty="0" smtClean="0"/>
          </a:p>
          <a:p>
            <a:pPr lvl="1"/>
            <a:r>
              <a:rPr lang="en-US" sz="2000" dirty="0" smtClean="0"/>
              <a:t>Street Address-the address of the unit we will inspect</a:t>
            </a:r>
            <a:endParaRPr lang="en-US" sz="2000" dirty="0" smtClean="0"/>
          </a:p>
          <a:p>
            <a:pPr lvl="1"/>
            <a:r>
              <a:rPr lang="en-US" sz="2000" dirty="0" smtClean="0"/>
              <a:t>Unit Type</a:t>
            </a:r>
            <a:endParaRPr lang="en-US" sz="2000" dirty="0" smtClean="0"/>
          </a:p>
          <a:p>
            <a:pPr lvl="1"/>
            <a:r>
              <a:rPr lang="en-US" sz="2000" dirty="0" smtClean="0"/>
              <a:t>No. of Bedrooms/Bathroom</a:t>
            </a:r>
            <a:endParaRPr lang="en-US" sz="2000" dirty="0" smtClean="0"/>
          </a:p>
          <a:p>
            <a:pPr lvl="1"/>
            <a:r>
              <a:rPr lang="en-US" sz="2000" dirty="0" smtClean="0"/>
              <a:t>Contract Rent (utilities included in rent)</a:t>
            </a:r>
            <a:endParaRPr lang="en-US" sz="2000" dirty="0" smtClean="0"/>
          </a:p>
          <a:p>
            <a:pPr lvl="1"/>
            <a:r>
              <a:rPr lang="en-US" sz="2000" dirty="0" smtClean="0"/>
              <a:t>Appliances/Amenities</a:t>
            </a:r>
          </a:p>
          <a:p>
            <a:pPr lvl="1"/>
            <a:r>
              <a:rPr lang="en-US" sz="2000" dirty="0" smtClean="0"/>
              <a:t>Type of utility used</a:t>
            </a:r>
          </a:p>
          <a:p>
            <a:pPr lvl="1">
              <a:buNone/>
            </a:pPr>
            <a:r>
              <a:rPr lang="en-US" sz="2000" dirty="0" smtClean="0"/>
              <a:t>   </a:t>
            </a:r>
            <a:endParaRPr lang="en-US" sz="2000" dirty="0"/>
          </a:p>
        </p:txBody>
      </p:sp>
      <p:sp>
        <p:nvSpPr>
          <p:cNvPr id="14" name="Content Placeholder 13"/>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Continued….</a:t>
            </a:r>
            <a:endParaRPr lang="en-US" dirty="0" smtClean="0"/>
          </a:p>
          <a:p>
            <a:pPr lvl="1"/>
            <a:r>
              <a:rPr lang="en-US" dirty="0"/>
              <a:t>Landlord(list agent if you are not residing in the state of Ga</a:t>
            </a:r>
            <a:r>
              <a:rPr lang="en-US" dirty="0" smtClean="0"/>
              <a:t>.)</a:t>
            </a:r>
            <a:endParaRPr lang="en-US" dirty="0" smtClean="0"/>
          </a:p>
          <a:p>
            <a:pPr lvl="1"/>
            <a:r>
              <a:rPr lang="en-US" dirty="0" smtClean="0"/>
              <a:t>Tenant/LL signatures </a:t>
            </a:r>
            <a:endParaRPr lang="en-US" dirty="0" smtClean="0"/>
          </a:p>
          <a:p>
            <a:pPr lvl="1"/>
            <a:r>
              <a:rPr lang="en-US" dirty="0" smtClean="0"/>
              <a:t>Owner/Agent Info</a:t>
            </a:r>
            <a:endParaRPr lang="en-US" dirty="0" smtClean="0"/>
          </a:p>
          <a:p>
            <a:pPr lvl="1"/>
            <a:endParaRPr lang="en-US" dirty="0" smtClean="0"/>
          </a:p>
          <a:p>
            <a:pPr marL="292608" lvl="1" indent="0">
              <a:buNone/>
            </a:pPr>
            <a:r>
              <a:rPr lang="en-US" dirty="0" smtClean="0"/>
              <a:t> </a:t>
            </a:r>
            <a:endParaRPr lang="en-US" dirty="0"/>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7" descr="Inspection Request Form SAMPLE.doc [Read-Only] [Compatibility Mode] - Microsoft Wor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152400"/>
            <a:ext cx="6721475" cy="6866204"/>
          </a:xfrm>
          <a:prstGeom prst="rect">
            <a:avLst/>
          </a:prstGeom>
        </p:spPr>
      </p:pic>
    </p:spTree>
    <p:extLst>
      <p:ext uri="{BB962C8B-B14F-4D97-AF65-F5344CB8AC3E}">
        <p14:creationId xmlns:p14="http://schemas.microsoft.com/office/powerpoint/2010/main" val="3189726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spection Request Form SAMPLE.doc [Read-Only] [Compatibility Mode] - Microsoft Wor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061" y="0"/>
            <a:ext cx="7079877" cy="6858000"/>
          </a:xfrm>
          <a:prstGeom prst="rect">
            <a:avLst/>
          </a:prstGeom>
        </p:spPr>
      </p:pic>
    </p:spTree>
    <p:extLst>
      <p:ext uri="{BB962C8B-B14F-4D97-AF65-F5344CB8AC3E}">
        <p14:creationId xmlns:p14="http://schemas.microsoft.com/office/powerpoint/2010/main" val="3820488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n-US" sz="3200" dirty="0" smtClean="0">
                <a:solidFill>
                  <a:schemeClr val="accent6">
                    <a:lumMod val="60000"/>
                    <a:lumOff val="40000"/>
                  </a:schemeClr>
                </a:solidFill>
              </a:rPr>
              <a:t>What to do after signing </a:t>
            </a:r>
            <a:r>
              <a:rPr lang="en-US" sz="3200" dirty="0" err="1" smtClean="0">
                <a:solidFill>
                  <a:schemeClr val="accent6">
                    <a:lumMod val="60000"/>
                    <a:lumOff val="40000"/>
                  </a:schemeClr>
                </a:solidFill>
              </a:rPr>
              <a:t>irf</a:t>
            </a:r>
            <a:r>
              <a:rPr lang="en-US" sz="3200" dirty="0" smtClean="0">
                <a:solidFill>
                  <a:schemeClr val="accent6">
                    <a:lumMod val="60000"/>
                    <a:lumOff val="40000"/>
                  </a:schemeClr>
                </a:solidFill>
              </a:rPr>
              <a:t>?</a:t>
            </a:r>
            <a:endParaRPr lang="en-US" sz="3200" dirty="0">
              <a:solidFill>
                <a:schemeClr val="accent6">
                  <a:lumMod val="60000"/>
                  <a:lumOff val="40000"/>
                </a:schemeClr>
              </a:solidFill>
            </a:endParaRPr>
          </a:p>
        </p:txBody>
      </p:sp>
      <p:sp>
        <p:nvSpPr>
          <p:cNvPr id="3" name="Content Placeholder 2"/>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en-US" dirty="0" smtClean="0"/>
          </a:p>
          <a:p>
            <a:r>
              <a:rPr lang="en-US" dirty="0" smtClean="0"/>
              <a:t>Return original IRF to the office. (</a:t>
            </a:r>
            <a:r>
              <a:rPr lang="en-US" sz="2400" b="1" u="sng" dirty="0" smtClean="0">
                <a:solidFill>
                  <a:schemeClr val="tx1"/>
                </a:solidFill>
              </a:rPr>
              <a:t>ALL FIELDS ARE COMPLETELY FILLED WITH THE CORRECT INFORMATION)</a:t>
            </a:r>
          </a:p>
          <a:p>
            <a:r>
              <a:rPr lang="en-US" sz="2400" dirty="0" smtClean="0">
                <a:solidFill>
                  <a:schemeClr val="tx1"/>
                </a:solidFill>
              </a:rPr>
              <a:t>Letter will be mailed </a:t>
            </a:r>
          </a:p>
          <a:p>
            <a:r>
              <a:rPr lang="en-US" sz="2400" dirty="0" smtClean="0">
                <a:solidFill>
                  <a:schemeClr val="tx1"/>
                </a:solidFill>
              </a:rPr>
              <a:t>LL schedule inspection (Must be scheduled within 30 days of the date of the letter)</a:t>
            </a:r>
            <a:r>
              <a:rPr lang="en-US" sz="2400" b="1" u="sng" dirty="0" smtClean="0">
                <a:solidFill>
                  <a:schemeClr val="tx1"/>
                </a:solidFill>
              </a:rPr>
              <a:t> </a:t>
            </a:r>
            <a:endParaRPr lang="en-US" sz="2400" b="1" u="sng" dirty="0" smtClean="0">
              <a:solidFill>
                <a:schemeClr val="tx1"/>
              </a:solidFill>
            </a:endParaRPr>
          </a:p>
          <a:p>
            <a:endParaRPr lang="en-US" dirty="0"/>
          </a:p>
        </p:txBody>
      </p:sp>
      <p:sp>
        <p:nvSpPr>
          <p:cNvPr id="4" name="Content Placeholder 3"/>
          <p:cNvSpPr>
            <a:spLocks noGrp="1"/>
          </p:cNvSpPr>
          <p:nvPr>
            <p:ph sz="half" idx="2"/>
          </p:nvPr>
        </p:nvSpPr>
        <p:spPr>
          <a:xfrm>
            <a:off x="4114800" y="1600200"/>
            <a:ext cx="3520440" cy="45259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buNone/>
            </a:pPr>
            <a:endParaRPr lang="en-US" dirty="0" smtClean="0"/>
          </a:p>
          <a:p>
            <a:r>
              <a:rPr lang="en-US" dirty="0" err="1" smtClean="0"/>
              <a:t>Utilites</a:t>
            </a:r>
            <a:r>
              <a:rPr lang="en-US" dirty="0" smtClean="0"/>
              <a:t> must be on. </a:t>
            </a:r>
            <a:endParaRPr lang="en-US" dirty="0"/>
          </a:p>
          <a:p>
            <a:r>
              <a:rPr lang="en-US" dirty="0"/>
              <a:t>A</a:t>
            </a:r>
            <a:r>
              <a:rPr lang="en-US" dirty="0" smtClean="0"/>
              <a:t>ppliances provided by LL must be installed and working.</a:t>
            </a:r>
          </a:p>
          <a:p>
            <a:r>
              <a:rPr lang="en-US" dirty="0" smtClean="0"/>
              <a:t>Once unit passes lease will be mailed/emailed within 7-14 days.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solidFill>
                  <a:schemeClr val="accent6">
                    <a:lumMod val="60000"/>
                    <a:lumOff val="40000"/>
                  </a:schemeClr>
                </a:solidFill>
              </a:rPr>
              <a:t>Receiving hap contract/dwelling lease</a:t>
            </a:r>
            <a:endParaRPr lang="en-US" dirty="0">
              <a:solidFill>
                <a:schemeClr val="accent6">
                  <a:lumMod val="60000"/>
                  <a:lumOff val="40000"/>
                </a:schemeClr>
              </a:solidFill>
            </a:endParaRPr>
          </a:p>
        </p:txBody>
      </p:sp>
      <p:sp>
        <p:nvSpPr>
          <p:cNvPr id="6" name="Content Placeholder 5"/>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lnSpcReduction="10000"/>
          </a:bodyPr>
          <a:lstStyle/>
          <a:p>
            <a:r>
              <a:rPr lang="en-US" sz="2400" dirty="0" smtClean="0">
                <a:solidFill>
                  <a:schemeClr val="tx1"/>
                </a:solidFill>
              </a:rPr>
              <a:t>HUD Section 8 Approved document</a:t>
            </a:r>
          </a:p>
          <a:p>
            <a:r>
              <a:rPr lang="en-US" sz="2400" dirty="0" smtClean="0">
                <a:solidFill>
                  <a:schemeClr val="tx1"/>
                </a:solidFill>
              </a:rPr>
              <a:t>Owner may provide their own but must sign the provided lease with tenant signature </a:t>
            </a:r>
          </a:p>
          <a:p>
            <a:r>
              <a:rPr lang="en-US" sz="2400" dirty="0" smtClean="0">
                <a:solidFill>
                  <a:schemeClr val="tx1"/>
                </a:solidFill>
              </a:rPr>
              <a:t>Most important Paragraphs to address:</a:t>
            </a:r>
          </a:p>
          <a:p>
            <a:pPr lvl="1"/>
            <a:r>
              <a:rPr lang="en-US" sz="1800" dirty="0" smtClean="0">
                <a:solidFill>
                  <a:schemeClr val="tx1"/>
                </a:solidFill>
              </a:rPr>
              <a:t>Initial Lease Start date on both HAP contract and dwelling lease</a:t>
            </a:r>
          </a:p>
          <a:p>
            <a:pPr lvl="1"/>
            <a:r>
              <a:rPr lang="en-US" sz="1800" dirty="0" smtClean="0">
                <a:solidFill>
                  <a:schemeClr val="tx1"/>
                </a:solidFill>
              </a:rPr>
              <a:t>Both landlord and tenant (all adult tenants)signatures</a:t>
            </a:r>
          </a:p>
          <a:p>
            <a:pPr lvl="1"/>
            <a:r>
              <a:rPr lang="en-US" sz="1800" dirty="0" smtClean="0">
                <a:solidFill>
                  <a:schemeClr val="tx1"/>
                </a:solidFill>
              </a:rPr>
              <a:t>All HAP Contract/Leases must be returned within 30 days to prevent inspection and lease cancellation.</a:t>
            </a:r>
            <a:endParaRPr lang="en-US" sz="1800" dirty="0" smtClean="0">
              <a:solidFill>
                <a:schemeClr val="tx1"/>
              </a:solidFill>
            </a:endParaRPr>
          </a:p>
          <a:p>
            <a:pPr lvl="1"/>
            <a:r>
              <a:rPr lang="en-US" sz="1800" dirty="0" smtClean="0">
                <a:solidFill>
                  <a:schemeClr val="tx1"/>
                </a:solidFill>
              </a:rPr>
              <a:t>Return by the 15</a:t>
            </a:r>
            <a:r>
              <a:rPr lang="en-US" sz="1800" baseline="30000" dirty="0" smtClean="0">
                <a:solidFill>
                  <a:schemeClr val="tx1"/>
                </a:solidFill>
              </a:rPr>
              <a:t>th</a:t>
            </a:r>
            <a:r>
              <a:rPr lang="en-US" sz="1800" dirty="0" smtClean="0">
                <a:solidFill>
                  <a:schemeClr val="tx1"/>
                </a:solidFill>
              </a:rPr>
              <a:t> of each month to meet deadline for next month’s check issuance </a:t>
            </a:r>
          </a:p>
          <a:p>
            <a:pPr marL="292608" lvl="1" indent="0">
              <a:buNone/>
            </a:pPr>
            <a:endParaRPr lang="en-US" sz="1800" dirty="0" smtClean="0">
              <a:solidFill>
                <a:schemeClr val="tx1"/>
              </a:solidFill>
            </a:endParaRPr>
          </a:p>
          <a:p>
            <a:pPr lvl="1">
              <a:buNone/>
            </a:pPr>
            <a:endParaRPr lang="en-US" sz="1800" dirty="0" smtClean="0">
              <a:solidFill>
                <a:schemeClr val="tx1"/>
              </a:solidFill>
            </a:endParaRPr>
          </a:p>
          <a:p>
            <a:pPr lvl="1" algn="ctr">
              <a:buNone/>
            </a:pPr>
            <a:r>
              <a:rPr lang="en-US" sz="1800" dirty="0" smtClean="0">
                <a:solidFill>
                  <a:schemeClr val="tx1"/>
                </a:solidFill>
                <a:hlinkClick r:id="rId2"/>
              </a:rPr>
              <a:t>http://www.maconhousing.com/section8forms.aspx</a:t>
            </a:r>
            <a:endParaRPr lang="en-US" sz="1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anim calcmode="lin" valueType="num">
                                      <p:cBhvr additive="base">
                                        <p:cTn id="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531</TotalTime>
  <Words>1355</Words>
  <Application>Microsoft Office PowerPoint</Application>
  <PresentationFormat>On-screen Show (4:3)</PresentationFormat>
  <Paragraphs>128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   Macon-Bibb County     Housing Authority    Section 8/ HCV Program</vt:lpstr>
      <vt:lpstr>Landlord informational session</vt:lpstr>
      <vt:lpstr>Section 8 inspection staff</vt:lpstr>
      <vt:lpstr>INSPECTORS</vt:lpstr>
      <vt:lpstr>Inspection request forms (irf)</vt:lpstr>
      <vt:lpstr>PowerPoint Presentation</vt:lpstr>
      <vt:lpstr>PowerPoint Presentation</vt:lpstr>
      <vt:lpstr>What to do after signing irf?</vt:lpstr>
      <vt:lpstr>Receiving hap contract/dwelling lease</vt:lpstr>
      <vt:lpstr>Annual recertification</vt:lpstr>
      <vt:lpstr>Annual inspections</vt:lpstr>
      <vt:lpstr>      Tips to avoid Abatements</vt:lpstr>
      <vt:lpstr>Abatements cont…</vt:lpstr>
      <vt:lpstr>Landlord Responsibilities </vt:lpstr>
      <vt:lpstr>Other important information </vt:lpstr>
      <vt:lpstr>  Our next Informational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Macon-Bibb County     Housing Authority    Section 8/ HCV</dc:title>
  <dc:creator>Windows User</dc:creator>
  <cp:lastModifiedBy>Windows User</cp:lastModifiedBy>
  <cp:revision>56</cp:revision>
  <dcterms:created xsi:type="dcterms:W3CDTF">2015-03-13T14:57:55Z</dcterms:created>
  <dcterms:modified xsi:type="dcterms:W3CDTF">2016-03-08T21:12:23Z</dcterms:modified>
</cp:coreProperties>
</file>